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6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3" r:id="rId3"/>
    <p:sldId id="270" r:id="rId4"/>
    <p:sldId id="286" r:id="rId5"/>
    <p:sldId id="272" r:id="rId6"/>
    <p:sldId id="271" r:id="rId7"/>
    <p:sldId id="273" r:id="rId8"/>
    <p:sldId id="277" r:id="rId9"/>
    <p:sldId id="275" r:id="rId10"/>
    <p:sldId id="276" r:id="rId11"/>
    <p:sldId id="278" r:id="rId12"/>
    <p:sldId id="282" r:id="rId13"/>
    <p:sldId id="283" r:id="rId14"/>
    <p:sldId id="284" r:id="rId15"/>
    <p:sldId id="285" r:id="rId16"/>
    <p:sldId id="281" r:id="rId17"/>
    <p:sldId id="279" r:id="rId18"/>
    <p:sldId id="269" r:id="rId19"/>
    <p:sldId id="28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B8D4"/>
    <a:srgbClr val="ABB2D5"/>
    <a:srgbClr val="ADC4D3"/>
    <a:srgbClr val="96B3C6"/>
    <a:srgbClr val="99CCFF"/>
    <a:srgbClr val="C3D4DF"/>
    <a:srgbClr val="C7E6A4"/>
    <a:srgbClr val="E3A5E3"/>
    <a:srgbClr val="EEC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6C881427-ED9E-4221-B022-B5E0EFB7B2F7}" type="datetimeFigureOut">
              <a:rPr lang="fa-IR" smtClean="0"/>
              <a:t>02/12/1442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1DA0AAC3-494C-4593-9F30-BC248ACB97B5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53206930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85CA35DA-230F-4632-802E-3DCDDB17ADB3}" type="datetimeFigureOut">
              <a:rPr lang="fa-IR" smtClean="0"/>
              <a:t>02/12/1442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884B36F6-308D-4855-B791-C98A0ECB3AA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29114009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906DC-6B19-44A9-8085-D2B5C0AA067D}" type="datetime1">
              <a:rPr lang="en-US" smtClean="0"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C437E-1BC8-4DDF-A196-A62BFCBFB4B0}" type="datetime1">
              <a:rPr lang="en-US" smtClean="0"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AA6A-C78C-42C4-B9E3-08A62EBAEBCD}" type="datetime1">
              <a:rPr lang="en-US" smtClean="0"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456FF-407D-4F21-9F4B-D6BB7ED6BE39}" type="datetime1">
              <a:rPr lang="en-US" smtClean="0"/>
              <a:t>7/11/2021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194E2-ADB1-40EE-877D-9F9C84FDC8B6}" type="datetime1">
              <a:rPr lang="en-US" smtClean="0"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2524-CCEE-4ABF-92D7-FF4D411AF231}" type="datetime1">
              <a:rPr lang="en-US" smtClean="0"/>
              <a:t>7/11/2021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2B90-9A01-418E-AF35-D901B0FA563A}" type="datetime1">
              <a:rPr lang="en-US" smtClean="0"/>
              <a:t>7/11/2021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60DE-08EE-46FA-B869-61BB086CFEA7}" type="datetime1">
              <a:rPr lang="en-US" smtClean="0"/>
              <a:t>7/11/2021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0C693-1DB6-4D00-A11C-BB52BF348519}" type="datetime1">
              <a:rPr lang="en-US" smtClean="0"/>
              <a:t>7/11/2021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79ED-033F-4231-B98F-A32AC4A08EA3}" type="datetime1">
              <a:rPr lang="en-US" smtClean="0"/>
              <a:t>7/11/2021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8A1824A-2A0F-4FDA-B4E8-BBA3B3934000}" type="datetime1">
              <a:rPr lang="en-US" smtClean="0"/>
              <a:t>7/11/2021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9D530E5-44FB-452A-B835-FFA05812D16C}" type="datetime1">
              <a:rPr lang="en-US" smtClean="0"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1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gile_software_development" TargetMode="External"/><Relationship Id="rId7" Type="http://schemas.openxmlformats.org/officeDocument/2006/relationships/hyperlink" Target="https://en.wikipedia.org/wiki/Scrum_(software_development)" TargetMode="External"/><Relationship Id="rId2" Type="http://schemas.openxmlformats.org/officeDocument/2006/relationships/hyperlink" Target="http://www.netobjectives.net/files/pdfs/HowToAdoptScrumEffectively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ucidchart.com/blog/agile-vs-waterfall-vs-kanban-vs-scrum#:~:text=Waterfall%20works%20best%20for%20projects,back%20to%20a%20prior%20phase.&amp;text=Agile%20methods%20break%20projects%20into,getting%20more%20work%20done%20faster" TargetMode="External"/><Relationship Id="rId5" Type="http://schemas.openxmlformats.org/officeDocument/2006/relationships/hyperlink" Target="https://www.guru99.com/waterfall-vs-agile.html#:~:text=Waterfall%20is%20a%20Liner%20Sequential,in%20the%20software%20development%20process.&amp;text=Agile%20allows%20changes%20in%20project,once%20the%20project%20development%20starts" TargetMode="External"/><Relationship Id="rId4" Type="http://schemas.openxmlformats.org/officeDocument/2006/relationships/hyperlink" Target="https://en.wikipedia.org/wiki/Waterfall_mode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Setayeshh.sanavi@aut.ac.ir" TargetMode="Externa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anavisetayesh@gmail.com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B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33600" y="1200150"/>
            <a:ext cx="809625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3600" dirty="0" smtClean="0">
                <a:cs typeface="B Nazanin" panose="00000400000000000000" pitchFamily="2" charset="-78"/>
              </a:rPr>
              <a:t>یادگیری ماشین برای پذیرش مدل های چابک</a:t>
            </a:r>
            <a:endParaRPr lang="fa-IR" sz="3600" dirty="0">
              <a:cs typeface="B Nazanin" panose="00000400000000000000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67225" y="2247900"/>
            <a:ext cx="34290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400" dirty="0" smtClean="0">
                <a:cs typeface="B Nazanin" panose="00000400000000000000" pitchFamily="2" charset="-78"/>
              </a:rPr>
              <a:t>ارائه دهنده : ستایش ثانوی</a:t>
            </a:r>
          </a:p>
          <a:p>
            <a:pPr algn="ctr"/>
            <a:r>
              <a:rPr lang="fa-IR" sz="2400" dirty="0" smtClean="0">
                <a:cs typeface="B Nazanin" panose="00000400000000000000" pitchFamily="2" charset="-78"/>
              </a:rPr>
              <a:t>دانشگاه صنعتی امیرکبیر</a:t>
            </a:r>
            <a:endParaRPr lang="fa-IR" sz="2400" dirty="0">
              <a:cs typeface="B Nazanin" panose="00000400000000000000" pitchFamily="2" charset="-78"/>
            </a:endParaRPr>
          </a:p>
          <a:p>
            <a:pPr algn="ctr"/>
            <a:r>
              <a:rPr lang="fa-IR" sz="2400" dirty="0" smtClean="0">
                <a:cs typeface="B Nazanin" panose="00000400000000000000" pitchFamily="2" charset="-78"/>
              </a:rPr>
              <a:t>استاد : دکتر رضا صفابخش</a:t>
            </a:r>
            <a:endParaRPr lang="en-US" sz="2400" dirty="0" smtClean="0">
              <a:cs typeface="B Nazanin" panose="000004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72100" y="5931320"/>
            <a:ext cx="161925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اردیبهشت 1400</a:t>
            </a:r>
            <a:endParaRPr lang="fa-IR" dirty="0"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851" y="76199"/>
            <a:ext cx="2360374" cy="17702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905" y="3592087"/>
            <a:ext cx="3861639" cy="212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1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571" y="875157"/>
            <a:ext cx="10036112" cy="959358"/>
          </a:xfrm>
          <a:solidFill>
            <a:srgbClr val="C3D4DF"/>
          </a:solidFill>
        </p:spPr>
        <p:txBody>
          <a:bodyPr>
            <a:normAutofit fontScale="90000"/>
          </a:bodyPr>
          <a:lstStyle/>
          <a:p>
            <a:r>
              <a:rPr lang="fa-IR" sz="4400" dirty="0" smtClean="0">
                <a:cs typeface="B Nazanin" panose="00000400000000000000" pitchFamily="2" charset="-78"/>
              </a:rPr>
              <a:t>یادگیری ماشین</a:t>
            </a:r>
            <a:endParaRPr lang="fa-IR" sz="4400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571" y="2209800"/>
            <a:ext cx="10036111" cy="353022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cs typeface="B Nazanin" panose="00000400000000000000" pitchFamily="2" charset="-78"/>
              </a:rPr>
              <a:t> یادگیری ماشین شامل توسعه‏ی نرم‏افزاری است که اصول علمی را پیاده سازی میکند.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cs typeface="B Nazanin" panose="00000400000000000000" pitchFamily="2" charset="-78"/>
              </a:rPr>
              <a:t> الگوریتم های یادگیری ماشن برای پیش بینی تلاش :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fa-IR" sz="2400" dirty="0">
                <a:cs typeface="B Nazanin" panose="00000400000000000000" pitchFamily="2" charset="-78"/>
              </a:rPr>
              <a:t>	</a:t>
            </a:r>
            <a:r>
              <a:rPr lang="fa-IR" sz="2400" dirty="0" smtClean="0">
                <a:cs typeface="B Nazanin" panose="00000400000000000000" pitchFamily="2" charset="-78"/>
              </a:rPr>
              <a:t>1- جنگل تصادفی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fa-IR" sz="2400" dirty="0">
                <a:cs typeface="B Nazanin" panose="00000400000000000000" pitchFamily="2" charset="-78"/>
              </a:rPr>
              <a:t>	</a:t>
            </a:r>
            <a:r>
              <a:rPr lang="fa-IR" sz="2400" dirty="0" smtClean="0">
                <a:cs typeface="B Nazanin" panose="00000400000000000000" pitchFamily="2" charset="-78"/>
              </a:rPr>
              <a:t>2- درخت تصمیم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fa-IR" sz="2400" dirty="0">
                <a:cs typeface="B Nazanin" panose="00000400000000000000" pitchFamily="2" charset="-78"/>
              </a:rPr>
              <a:t>	</a:t>
            </a:r>
            <a:r>
              <a:rPr lang="fa-IR" sz="2400" dirty="0" smtClean="0">
                <a:cs typeface="B Nazanin" panose="00000400000000000000" pitchFamily="2" charset="-78"/>
              </a:rPr>
              <a:t>3- گرادیانت تصادفی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 smtClean="0">
                <a:cs typeface="B Nazanin" panose="00000400000000000000" pitchFamily="2" charset="-78"/>
              </a:rPr>
              <a:t>  </a:t>
            </a:r>
            <a:r>
              <a:rPr lang="en-US" sz="2400" dirty="0" smtClean="0">
                <a:cs typeface="B Nazanin" panose="00000400000000000000" pitchFamily="2" charset="-78"/>
              </a:rPr>
              <a:t>Planning Poker Model</a:t>
            </a:r>
            <a:endParaRPr lang="fa-IR" sz="2400" dirty="0" smtClean="0">
              <a:cs typeface="B Nazanin" panose="00000400000000000000" pitchFamily="2" charset="-78"/>
            </a:endParaRPr>
          </a:p>
          <a:p>
            <a:pPr marL="0" indent="0">
              <a:buNone/>
            </a:pPr>
            <a:endParaRPr lang="fa-IR" sz="2400" dirty="0" smtClean="0"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8031" y1="54100" x2="7204" y2="53209"/>
                        <a14:foregroundMark x1="34996" y1="12656" x2="41347" y2="12656"/>
                        <a14:foregroundMark x1="34442" y1="18627" x2="42029" y2="18360"/>
                        <a14:foregroundMark x1="59676" y1="12923" x2="67263" y2="12121"/>
                        <a14:foregroundMark x1="56948" y1="19162" x2="69011" y2="20053"/>
                        <a14:foregroundMark x1="28346" y1="60339" x2="34442" y2="61765"/>
                        <a14:foregroundMark x1="23615" y1="65686" x2="37681" y2="65686"/>
                        <a14:foregroundMark x1="47869" y1="90909" x2="53282" y2="90909"/>
                        <a14:foregroundMark x1="46121" y1="95187" x2="55882" y2="96346"/>
                        <a14:foregroundMark x1="68201" y1="61408" x2="73615" y2="61141"/>
                        <a14:foregroundMark x1="67519" y1="64260" x2="74979" y2="66845"/>
                        <a14:foregroundMark x1="80563" y1="55169" x2="93990" y2="54100"/>
                        <a14:backgroundMark x1="94118" y1="84403" x2="81927" y2="95455"/>
                        <a14:backgroundMark x1="82310" y1="84403" x2="82310" y2="84403"/>
                        <a14:backgroundMark x1="85166" y1="84938" x2="85166" y2="84938"/>
                        <a14:backgroundMark x1="87724" y1="83868" x2="87724" y2="83868"/>
                        <a14:backgroundMark x1="91816" y1="83244" x2="91816" y2="83244"/>
                        <a14:backgroundMark x1="82310" y1="83244" x2="82310" y2="832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1" y="3329401"/>
            <a:ext cx="6422017" cy="3071399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41577" y="5956663"/>
            <a:ext cx="683105" cy="627017"/>
          </a:xfrm>
        </p:spPr>
        <p:txBody>
          <a:bodyPr/>
          <a:lstStyle/>
          <a:p>
            <a:r>
              <a:rPr lang="fa-IR" sz="1600" dirty="0" smtClean="0">
                <a:cs typeface="B Nazanin" panose="00000400000000000000" pitchFamily="2" charset="-78"/>
              </a:rPr>
              <a:t>10/17</a:t>
            </a:r>
            <a:endParaRPr lang="en-US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447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571" y="875157"/>
            <a:ext cx="10036112" cy="959358"/>
          </a:xfrm>
          <a:solidFill>
            <a:srgbClr val="C3D4DF"/>
          </a:solidFill>
        </p:spPr>
        <p:txBody>
          <a:bodyPr>
            <a:norm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یادگیری </a:t>
            </a:r>
            <a:r>
              <a:rPr lang="fa-IR" dirty="0">
                <a:cs typeface="B Nazanin" panose="00000400000000000000" pitchFamily="2" charset="-78"/>
              </a:rPr>
              <a:t>ماشین با روش‏های چابک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571" y="2209800"/>
            <a:ext cx="10036111" cy="3530227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cs typeface="B Nazanin" panose="00000400000000000000" pitchFamily="2" charset="-78"/>
              </a:rPr>
              <a:t> قبل از ساخت و ارزیابی مدل‏های پیش بینی یادگیری ماشین باید چند مرحله پیش پردازش انجام شود.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cs typeface="B Nazanin" panose="00000400000000000000" pitchFamily="2" charset="-78"/>
              </a:rPr>
              <a:t> این مراحل با استخراج و سنتز چالش های پذیرش اسکرام و چابک در قالب 3 مقاله منجر شد به :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fa-IR" sz="2400" dirty="0">
                <a:cs typeface="B Nazanin" panose="00000400000000000000" pitchFamily="2" charset="-78"/>
              </a:rPr>
              <a:t>	</a:t>
            </a:r>
            <a:r>
              <a:rPr lang="fa-IR" sz="2400" dirty="0" smtClean="0">
                <a:cs typeface="B Nazanin" panose="00000400000000000000" pitchFamily="2" charset="-78"/>
              </a:rPr>
              <a:t>1- استخراج 19 عامل مستقل که رابطه‏ی معنا داری با پذیرش اسکرام دارند.</a:t>
            </a:r>
            <a:endParaRPr lang="fa-IR" sz="2400" dirty="0">
              <a:cs typeface="B Nazanin" panose="00000400000000000000" pitchFamily="2" charset="-78"/>
            </a:endParaRPr>
          </a:p>
          <a:p>
            <a:pPr marL="0" indent="0">
              <a:buClr>
                <a:srgbClr val="C00000"/>
              </a:buClr>
              <a:buNone/>
            </a:pPr>
            <a:r>
              <a:rPr lang="fa-IR" sz="2400" dirty="0" smtClean="0">
                <a:cs typeface="B Nazanin" panose="00000400000000000000" pitchFamily="2" charset="-78"/>
              </a:rPr>
              <a:t>	2- تبدیل 19 عامل به 14 عامل با حذف یکسری از عوامل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fa-IR" sz="2400" dirty="0">
                <a:cs typeface="B Nazanin" panose="00000400000000000000" pitchFamily="2" charset="-78"/>
              </a:rPr>
              <a:t>	</a:t>
            </a:r>
            <a:r>
              <a:rPr lang="fa-IR" sz="2400" dirty="0" smtClean="0">
                <a:cs typeface="B Nazanin" panose="00000400000000000000" pitchFamily="2" charset="-78"/>
              </a:rPr>
              <a:t>3- دست یابی به 4 فرضیه که از نظر آماری برای اسکرام قابل توجه است.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41577" y="5956663"/>
            <a:ext cx="683105" cy="627017"/>
          </a:xfrm>
        </p:spPr>
        <p:txBody>
          <a:bodyPr/>
          <a:lstStyle/>
          <a:p>
            <a:r>
              <a:rPr lang="fa-IR" sz="1600" dirty="0" smtClean="0">
                <a:cs typeface="B Nazanin" panose="00000400000000000000" pitchFamily="2" charset="-78"/>
              </a:rPr>
              <a:t>11/17</a:t>
            </a:r>
            <a:endParaRPr lang="en-US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1696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571" y="875157"/>
            <a:ext cx="10036112" cy="959358"/>
          </a:xfrm>
          <a:solidFill>
            <a:srgbClr val="C3D4DF"/>
          </a:solidFill>
        </p:spPr>
        <p:txBody>
          <a:bodyPr>
            <a:norm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مدل‏ اول یادگیری ماشین</a:t>
            </a:r>
            <a:endParaRPr lang="fa-IR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571" y="2209800"/>
            <a:ext cx="10036111" cy="353022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cs typeface="B Nazanin" panose="00000400000000000000" pitchFamily="2" charset="-78"/>
              </a:rPr>
              <a:t> بررسی رابطه‏ی همبستگی بین مجموعه ویژگی ها 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cs typeface="B Nazanin" panose="00000400000000000000" pitchFamily="2" charset="-78"/>
              </a:rPr>
              <a:t> بررسی مدل اول : مجموعه ویژگی‏های کامل</a:t>
            </a:r>
          </a:p>
          <a:p>
            <a:pPr marL="0" indent="0">
              <a:buNone/>
            </a:pPr>
            <a:endParaRPr lang="fa-IR" sz="2400" dirty="0" smtClean="0">
              <a:cs typeface="B Nazanin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1" y="3264758"/>
            <a:ext cx="4505954" cy="29531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178" y="3264758"/>
            <a:ext cx="4401164" cy="2953162"/>
          </a:xfrm>
          <a:prstGeom prst="rect">
            <a:avLst/>
          </a:prstGeom>
        </p:spPr>
      </p:pic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41577" y="5956663"/>
            <a:ext cx="683105" cy="627017"/>
          </a:xfrm>
        </p:spPr>
        <p:txBody>
          <a:bodyPr/>
          <a:lstStyle/>
          <a:p>
            <a:r>
              <a:rPr lang="fa-IR" sz="1600" dirty="0" smtClean="0">
                <a:cs typeface="B Nazanin" panose="00000400000000000000" pitchFamily="2" charset="-78"/>
              </a:rPr>
              <a:t>12/17</a:t>
            </a:r>
            <a:endParaRPr lang="en-US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4439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571" y="875157"/>
            <a:ext cx="10036112" cy="959358"/>
          </a:xfrm>
          <a:solidFill>
            <a:srgbClr val="C3D4DF"/>
          </a:solidFill>
        </p:spPr>
        <p:txBody>
          <a:bodyPr>
            <a:norm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مدل‏ دوم یادگیری ماشین</a:t>
            </a:r>
            <a:endParaRPr lang="fa-IR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571" y="2209800"/>
            <a:ext cx="10036111" cy="637903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 smtClean="0">
                <a:cs typeface="B Nazanin" panose="00000400000000000000" pitchFamily="2" charset="-78"/>
              </a:rPr>
              <a:t>  بررسی مدل دوم : پذیرش لگاریتمی تبدیل شده</a:t>
            </a:r>
          </a:p>
          <a:p>
            <a:pPr marL="0" indent="0">
              <a:buNone/>
            </a:pPr>
            <a:endParaRPr lang="fa-IR" sz="2400" dirty="0" smtClean="0"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1" y="3226976"/>
            <a:ext cx="4651824" cy="29301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744" y="3222988"/>
            <a:ext cx="4546833" cy="2873149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41577" y="5956663"/>
            <a:ext cx="683105" cy="627017"/>
          </a:xfrm>
        </p:spPr>
        <p:txBody>
          <a:bodyPr/>
          <a:lstStyle/>
          <a:p>
            <a:r>
              <a:rPr lang="fa-IR" sz="1600" dirty="0" smtClean="0">
                <a:cs typeface="B Nazanin" panose="00000400000000000000" pitchFamily="2" charset="-78"/>
              </a:rPr>
              <a:t>13/17</a:t>
            </a:r>
            <a:endParaRPr lang="en-US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8367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571" y="875157"/>
            <a:ext cx="10036112" cy="959358"/>
          </a:xfrm>
          <a:solidFill>
            <a:srgbClr val="C3D4DF"/>
          </a:solidFill>
        </p:spPr>
        <p:txBody>
          <a:bodyPr>
            <a:norm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 مدل‏سوم یادگیری ماشین</a:t>
            </a:r>
            <a:endParaRPr lang="fa-IR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571" y="2209800"/>
            <a:ext cx="10036111" cy="637903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 smtClean="0">
                <a:cs typeface="B Nazanin" panose="00000400000000000000" pitchFamily="2" charset="-78"/>
              </a:rPr>
              <a:t>  بررسی مدل سوم : پذیرش لگاریتمی تبدیل شده با ویژگی های حذف شده</a:t>
            </a:r>
          </a:p>
          <a:p>
            <a:pPr marL="0" indent="0">
              <a:buNone/>
            </a:pPr>
            <a:endParaRPr lang="fa-IR" sz="2400" dirty="0" smtClean="0">
              <a:cs typeface="B Nazanin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1" y="3293337"/>
            <a:ext cx="4754880" cy="29245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749" y="3293337"/>
            <a:ext cx="4397357" cy="2943636"/>
          </a:xfrm>
          <a:prstGeom prst="rect">
            <a:avLst/>
          </a:prstGeom>
        </p:spPr>
      </p:pic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41577" y="5956663"/>
            <a:ext cx="683105" cy="627017"/>
          </a:xfrm>
        </p:spPr>
        <p:txBody>
          <a:bodyPr/>
          <a:lstStyle/>
          <a:p>
            <a:r>
              <a:rPr lang="fa-IR" sz="1600" dirty="0" smtClean="0">
                <a:cs typeface="B Nazanin" panose="00000400000000000000" pitchFamily="2" charset="-78"/>
              </a:rPr>
              <a:t>14/17</a:t>
            </a:r>
            <a:endParaRPr lang="en-US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8559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571" y="875157"/>
            <a:ext cx="10036112" cy="959358"/>
          </a:xfrm>
          <a:solidFill>
            <a:srgbClr val="C3D4DF"/>
          </a:solidFill>
        </p:spPr>
        <p:txBody>
          <a:bodyPr>
            <a:norm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محاسبات مدل‏های یادگیری ماشین</a:t>
            </a:r>
            <a:endParaRPr lang="fa-IR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571" y="2209800"/>
            <a:ext cx="10036111" cy="3764280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 smtClean="0">
                <a:cs typeface="B Nazanin" panose="00000400000000000000" pitchFamily="2" charset="-78"/>
              </a:rPr>
              <a:t>  معیار های مربع </a:t>
            </a:r>
            <a:r>
              <a:rPr lang="en-US" sz="2400" dirty="0" smtClean="0">
                <a:cs typeface="B Nazanin" panose="00000400000000000000" pitchFamily="2" charset="-78"/>
              </a:rPr>
              <a:t> R</a:t>
            </a:r>
            <a:r>
              <a:rPr lang="fa-IR" sz="2400" dirty="0" smtClean="0">
                <a:cs typeface="B Nazanin" panose="00000400000000000000" pitchFamily="2" charset="-78"/>
              </a:rPr>
              <a:t> که اندازه گیری آماری واریانس پیش بینی شده تقسیم بر واریانس داده شده است.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 smtClean="0">
                <a:cs typeface="B Nazanin" panose="00000400000000000000" pitchFamily="2" charset="-78"/>
              </a:rPr>
              <a:t>   معیار </a:t>
            </a:r>
            <a:r>
              <a:rPr lang="en-US" sz="2400" dirty="0" smtClean="0">
                <a:cs typeface="B Nazanin" panose="00000400000000000000" pitchFamily="2" charset="-78"/>
              </a:rPr>
              <a:t> MSE</a:t>
            </a:r>
            <a:r>
              <a:rPr lang="fa-IR" sz="2400" dirty="0" smtClean="0">
                <a:cs typeface="B Nazanin" panose="00000400000000000000" pitchFamily="2" charset="-78"/>
              </a:rPr>
              <a:t> که میانگین خطا را میدهد و هرچه کمتر باشد بهتر است.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cs typeface="B Nazanin" panose="00000400000000000000" pitchFamily="2" charset="-78"/>
              </a:rPr>
              <a:t> با بررسی سه مدل گفته شده با این معیارها دقیق ترین مدل پیش‏بینی، مدل سوم یعنی "مدل پذیرش لگاریتمی تبدیل شده با ویژگی‏های حذف شده " شناسایی شد.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41577" y="5956663"/>
            <a:ext cx="683105" cy="627017"/>
          </a:xfrm>
        </p:spPr>
        <p:txBody>
          <a:bodyPr/>
          <a:lstStyle/>
          <a:p>
            <a:r>
              <a:rPr lang="fa-IR" sz="1600" dirty="0" smtClean="0">
                <a:cs typeface="B Nazanin" panose="00000400000000000000" pitchFamily="2" charset="-78"/>
              </a:rPr>
              <a:t>15/17</a:t>
            </a:r>
            <a:endParaRPr lang="en-US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878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571" y="875157"/>
            <a:ext cx="10036112" cy="959358"/>
          </a:xfrm>
          <a:solidFill>
            <a:srgbClr val="C3D4DF"/>
          </a:solidFill>
        </p:spPr>
        <p:txBody>
          <a:bodyPr>
            <a:normAutofit fontScale="90000"/>
          </a:bodyPr>
          <a:lstStyle/>
          <a:p>
            <a:r>
              <a:rPr lang="fa-IR" sz="4400" dirty="0" smtClean="0">
                <a:cs typeface="B Nazanin" panose="00000400000000000000" pitchFamily="2" charset="-78"/>
              </a:rPr>
              <a:t>نتیجه گیری</a:t>
            </a:r>
            <a:endParaRPr lang="fa-IR" sz="4400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571" y="2209801"/>
            <a:ext cx="9919063" cy="352044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cs typeface="B Nazanin" panose="00000400000000000000" pitchFamily="2" charset="-78"/>
              </a:rPr>
              <a:t> با اینکه استفاده از اسکرام باعث افزایش موفقیت نسبت به مدل‏ آبشار شده ولی باز هم برای پذیرش آن در پروژه ها چالش هایی وجود دارد. </a:t>
            </a:r>
            <a:endParaRPr lang="fa-IR" sz="2400" dirty="0">
              <a:cs typeface="B Nazanin" panose="00000400000000000000" pitchFamily="2" charset="-78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 smtClean="0">
                <a:cs typeface="B Nazanin" panose="00000400000000000000" pitchFamily="2" charset="-78"/>
              </a:rPr>
              <a:t>  برای پیش بینی پذیرش اسکرام مدل هایی با استفاده از الگوریتم های یادگیری ماشین ارائه شد که بتوانیم قبل از استفاده از اسکرام در یک پروژه ، پذیرش آن را محاسبه کنیم.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>
                <a:cs typeface="B Nazanin" panose="00000400000000000000" pitchFamily="2" charset="-78"/>
              </a:rPr>
              <a:t>  </a:t>
            </a:r>
            <a:r>
              <a:rPr lang="fa-IR" sz="2400" dirty="0" smtClean="0">
                <a:cs typeface="B Nazanin" panose="00000400000000000000" pitchFamily="2" charset="-78"/>
              </a:rPr>
              <a:t>سه مدل برای پذیرش ارائه شد که با استفاده از معیار های </a:t>
            </a:r>
            <a:r>
              <a:rPr lang="en-US" sz="2400" dirty="0" smtClean="0">
                <a:cs typeface="B Nazanin" panose="00000400000000000000" pitchFamily="2" charset="-78"/>
              </a:rPr>
              <a:t> R</a:t>
            </a:r>
            <a:r>
              <a:rPr lang="fa-IR" sz="2400" dirty="0" smtClean="0">
                <a:cs typeface="B Nazanin" panose="00000400000000000000" pitchFamily="2" charset="-78"/>
              </a:rPr>
              <a:t> و </a:t>
            </a:r>
            <a:r>
              <a:rPr lang="en-US" sz="2400" dirty="0" smtClean="0">
                <a:cs typeface="B Nazanin" panose="00000400000000000000" pitchFamily="2" charset="-78"/>
              </a:rPr>
              <a:t> MSE</a:t>
            </a:r>
            <a:r>
              <a:rPr lang="fa-IR" sz="2400" dirty="0" smtClean="0">
                <a:cs typeface="B Nazanin" panose="00000400000000000000" pitchFamily="2" charset="-78"/>
              </a:rPr>
              <a:t> بهترین آن‏ها یعنی  مدل لگاریتمی تبدیل شده با ویژگی های حذف شده انتخاب شد که بیشترین دقت پیش بینی را داشت.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cs typeface="B Nazanin" panose="00000400000000000000" pitchFamily="2" charset="-78"/>
              </a:rPr>
              <a:t> مدل پذیرش کامل ویژگی ها کمترین دقت پیش بینی را دارد.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cs typeface="B Nazanin" panose="00000400000000000000" pitchFamily="2" charset="-78"/>
              </a:rPr>
              <a:t> میتوان دقت مدل های پیش بینی را با استفاده از یک نمونه تصادفی برزگتر افزایش داد. همچنین برای دقت بیشتر میتوان از مدل رگراسیون لجستیک استفاده کرد.</a:t>
            </a:r>
          </a:p>
          <a:p>
            <a:pPr marL="0" indent="0">
              <a:buNone/>
            </a:pPr>
            <a:endParaRPr lang="fa-IR" sz="2400" dirty="0" smtClean="0">
              <a:cs typeface="B Nazanin" panose="00000400000000000000" pitchFamily="2" charset="-78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41577" y="5956663"/>
            <a:ext cx="683105" cy="627017"/>
          </a:xfrm>
        </p:spPr>
        <p:txBody>
          <a:bodyPr/>
          <a:lstStyle/>
          <a:p>
            <a:r>
              <a:rPr lang="fa-IR" sz="1600" dirty="0" smtClean="0">
                <a:cs typeface="B Nazanin" panose="00000400000000000000" pitchFamily="2" charset="-78"/>
              </a:rPr>
              <a:t>16/17</a:t>
            </a:r>
            <a:endParaRPr lang="en-US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5348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570" y="334137"/>
            <a:ext cx="10036112" cy="648843"/>
          </a:xfrm>
          <a:solidFill>
            <a:srgbClr val="C3D4DF"/>
          </a:solidFill>
        </p:spPr>
        <p:txBody>
          <a:bodyPr>
            <a:normAutofit fontScale="90000"/>
          </a:bodyPr>
          <a:lstStyle/>
          <a:p>
            <a:r>
              <a:rPr lang="fa-IR" sz="4400" dirty="0" smtClean="0">
                <a:cs typeface="B Nazanin" panose="00000400000000000000" pitchFamily="2" charset="-78"/>
              </a:rPr>
              <a:t>مراجع</a:t>
            </a:r>
            <a:endParaRPr lang="fa-IR" sz="4400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571" y="1234440"/>
            <a:ext cx="10036111" cy="4505587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55000" lnSpcReduction="20000"/>
          </a:bodyPr>
          <a:lstStyle/>
          <a:p>
            <a:pPr marL="0" indent="0" algn="l" rtl="0">
              <a:buClr>
                <a:srgbClr val="C00000"/>
              </a:buClr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R.Hanslo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M.Tanner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.”Machine Learning Models to predict Agile Methodology adoption”. Pp. 697-704 Vol. 21 . At: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Sofia,Bulgaria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2020.</a:t>
            </a:r>
          </a:p>
          <a:p>
            <a:pPr marL="0" indent="0" algn="l" rtl="0">
              <a:buClr>
                <a:srgbClr val="C00000"/>
              </a:buClr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A.Shalloway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(2020,march 15).How to Adopt Scrum Effectively.[online]. Available: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://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www.netobjectives.net/files/pdfs/HowToAdoptScrumEffectively.pdf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Clr>
                <a:srgbClr val="C00000"/>
              </a:buClr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[3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] Wikipedia (2020,march 14). </a:t>
            </a: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Agile software development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[Online].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Available: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en.wikipedia.org/wiki/Agile_software_development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Clr>
                <a:srgbClr val="C00000"/>
              </a:buClr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[4] Wikipedia (2020, march 14). </a:t>
            </a: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Waterfall Model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[Online].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Available: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en.wikipedia.org/wiki/Waterfall_model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Clr>
                <a:srgbClr val="C00000"/>
              </a:buClr>
              <a:buNone/>
            </a:pPr>
            <a:r>
              <a:rPr lang="en-US" sz="2400" dirty="0">
                <a:cs typeface="0 Aria" panose="00000400000000000000" pitchFamily="2" charset="-78"/>
              </a:rPr>
              <a:t>[5] J. </a:t>
            </a:r>
            <a:r>
              <a:rPr lang="en-US" sz="2400" dirty="0" err="1">
                <a:cs typeface="0 Aria" panose="00000400000000000000" pitchFamily="2" charset="-78"/>
              </a:rPr>
              <a:t>Schleier</a:t>
            </a:r>
            <a:r>
              <a:rPr lang="en-US" sz="2400" dirty="0">
                <a:cs typeface="0 Aria" panose="00000400000000000000" pitchFamily="2" charset="-78"/>
              </a:rPr>
              <a:t>-Smith, “An Architecture for Agile Machine Learning in Real-Time Applications,” in </a:t>
            </a:r>
            <a:r>
              <a:rPr lang="en-US" sz="2400" i="1" dirty="0">
                <a:cs typeface="0 Aria" panose="00000400000000000000" pitchFamily="2" charset="-78"/>
              </a:rPr>
              <a:t>Proceedings of the 21th ACM SIGKDD International Conference on Knowledge Discovery and Data Mining</a:t>
            </a:r>
            <a:r>
              <a:rPr lang="en-US" sz="2400" dirty="0">
                <a:cs typeface="0 Aria" panose="00000400000000000000" pitchFamily="2" charset="-78"/>
              </a:rPr>
              <a:t>, New York, NY, USA: Association for Computing Machinery, 2015, pp. 2059–2068. Accessed: May 28, 2021. [Online]. Available: https://doi.org/10.1145/2783258.2788628</a:t>
            </a:r>
            <a:endParaRPr lang="en-US" sz="2400" dirty="0" smtClean="0">
              <a:latin typeface="Arial" panose="020B0604020202020204" pitchFamily="34" charset="0"/>
              <a:cs typeface="0 Aria" panose="00000400000000000000" pitchFamily="2" charset="-78"/>
            </a:endParaRPr>
          </a:p>
          <a:p>
            <a:pPr marL="0" indent="0" algn="l" rtl="0">
              <a:buClr>
                <a:srgbClr val="C00000"/>
              </a:buClr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[6] Guru99 (2020, march 15). </a:t>
            </a:r>
            <a:r>
              <a:rPr lang="en-US" sz="2100" i="1" dirty="0">
                <a:latin typeface="Arial" panose="020B0604020202020204" pitchFamily="34" charset="0"/>
                <a:cs typeface="Arial" panose="020B0604020202020204" pitchFamily="34" charset="0"/>
              </a:rPr>
              <a:t>Agile Vs Waterfall: Know the Difference Between </a:t>
            </a:r>
            <a:r>
              <a:rPr lang="en-US" sz="2100" i="1" dirty="0" smtClean="0">
                <a:latin typeface="Arial" panose="020B0604020202020204" pitchFamily="34" charset="0"/>
                <a:cs typeface="Arial" panose="020B0604020202020204" pitchFamily="34" charset="0"/>
              </a:rPr>
              <a:t>Methodologies </a:t>
            </a: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[Online]. 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Available: 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https://www.guru99.com/waterfall-vs-agile.html#:~:text=Waterfall%20is%20a%20Liner%20Sequential,in%20the%20software%20development%20process.&amp;text=Agile%20allows%20changes%20in%20project,once%20the%20project%20development%20starts</a:t>
            </a: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l" rtl="0">
              <a:buClr>
                <a:srgbClr val="C00000"/>
              </a:buClr>
              <a:buNone/>
            </a:pP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[7] </a:t>
            </a:r>
            <a:r>
              <a:rPr lang="en-US" sz="2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Lucidchart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(2020,march 14). </a:t>
            </a:r>
            <a:r>
              <a:rPr lang="en-US" sz="2100" i="1" dirty="0">
                <a:latin typeface="Arial" panose="020B0604020202020204" pitchFamily="34" charset="0"/>
                <a:cs typeface="Arial" panose="020B0604020202020204" pitchFamily="34" charset="0"/>
              </a:rPr>
              <a:t>Agile vs. Waterfall vs. Kanban vs. Scrum: What’s the Difference?</a:t>
            </a:r>
          </a:p>
          <a:p>
            <a:pPr marL="0" indent="0" algn="l" rtl="0">
              <a:buClr>
                <a:srgbClr val="C00000"/>
              </a:buClr>
              <a:buNone/>
            </a:pPr>
            <a:r>
              <a:rPr lang="en-US" sz="21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[Online]. 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Available: 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https://www.lucidchart.com/blog/agile-vs-waterfall-vs-kanban-vs-scrum#:~:text=Waterfall%20works%20best%20for%20projects,back%20to%20a%20prior%20phase.&amp;text=Agile%20methods%20break%20projects%20into,getting%20more%20work%20done%20faster</a:t>
            </a: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l" rtl="0">
              <a:buClr>
                <a:srgbClr val="C00000"/>
              </a:buClr>
              <a:buNone/>
            </a:pP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[8] Wikipedia (2020, march 15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r>
              <a:rPr lang="en-US" sz="2100" i="1" dirty="0">
                <a:latin typeface="Arial" panose="020B0604020202020204" pitchFamily="34" charset="0"/>
                <a:cs typeface="Arial" panose="020B0604020202020204" pitchFamily="34" charset="0"/>
              </a:rPr>
              <a:t>Scrum (software development</a:t>
            </a:r>
            <a:r>
              <a:rPr lang="en-US" sz="2100" i="1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[Online]. 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Available: 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https://en.wikipedia.org/wiki/Scrum_(software_development</a:t>
            </a: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)</a:t>
            </a:r>
            <a:endParaRPr lang="en-US" sz="2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Clr>
                <a:srgbClr val="C00000"/>
              </a:buClr>
              <a:buNone/>
            </a:pPr>
            <a:endParaRPr lang="fa-IR" sz="21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41577" y="5956663"/>
            <a:ext cx="683105" cy="627017"/>
          </a:xfrm>
        </p:spPr>
        <p:txBody>
          <a:bodyPr/>
          <a:lstStyle/>
          <a:p>
            <a:r>
              <a:rPr lang="fa-IR" sz="1600" dirty="0" smtClean="0">
                <a:cs typeface="B Nazanin" panose="00000400000000000000" pitchFamily="2" charset="-78"/>
              </a:rPr>
              <a:t>17/17</a:t>
            </a:r>
            <a:endParaRPr lang="en-US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7768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8900" y="866775"/>
            <a:ext cx="7219950" cy="646331"/>
          </a:xfrm>
          <a:prstGeom prst="rect">
            <a:avLst/>
          </a:prstGeom>
          <a:solidFill>
            <a:srgbClr val="C3D4DF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sz="3600" dirty="0" smtClean="0">
                <a:cs typeface="B Nazanin" panose="00000400000000000000" pitchFamily="2" charset="-78"/>
              </a:rPr>
              <a:t>سوال؟؟</a:t>
            </a:r>
            <a:endParaRPr lang="fa-IR" sz="3600" dirty="0"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903" y="1513106"/>
            <a:ext cx="2857500" cy="4762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28900" y="2682240"/>
            <a:ext cx="371856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cs typeface="0 Aria" panose="00000400000000000000" pitchFamily="2" charset="-78"/>
                <a:hlinkClick r:id="rId3"/>
              </a:rPr>
              <a:t>s</a:t>
            </a:r>
            <a:r>
              <a:rPr lang="en-US" sz="2400" dirty="0" smtClean="0">
                <a:cs typeface="0 Aria" panose="00000400000000000000" pitchFamily="2" charset="-78"/>
                <a:hlinkClick r:id="rId3"/>
              </a:rPr>
              <a:t>etayeshh.sanavi@aut.ac.ir</a:t>
            </a:r>
            <a:endParaRPr lang="en-US" sz="2400" dirty="0" smtClean="0">
              <a:cs typeface="0 Aria" panose="00000400000000000000" pitchFamily="2" charset="-78"/>
            </a:endParaRPr>
          </a:p>
          <a:p>
            <a:endParaRPr lang="en-US" sz="2400" dirty="0" smtClean="0">
              <a:cs typeface="0 Aria" panose="00000400000000000000" pitchFamily="2" charset="-78"/>
            </a:endParaRPr>
          </a:p>
          <a:p>
            <a:r>
              <a:rPr lang="en-US" sz="2400" dirty="0" smtClean="0">
                <a:cs typeface="0 Aria" panose="00000400000000000000" pitchFamily="2" charset="-78"/>
                <a:hlinkClick r:id="rId4"/>
              </a:rPr>
              <a:t>sanavisetayesh@gmail.com</a:t>
            </a:r>
            <a:endParaRPr lang="en-US" sz="2400" dirty="0" smtClean="0">
              <a:cs typeface="0 Aria" panose="00000400000000000000" pitchFamily="2" charset="-78"/>
            </a:endParaRPr>
          </a:p>
          <a:p>
            <a:endParaRPr lang="fa-IR" sz="2400" dirty="0">
              <a:cs typeface="0 Ari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1799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8900" y="866775"/>
            <a:ext cx="7219950" cy="1200329"/>
          </a:xfrm>
          <a:prstGeom prst="rect">
            <a:avLst/>
          </a:prstGeom>
          <a:solidFill>
            <a:srgbClr val="C3D4DF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sz="3600" dirty="0" smtClean="0">
                <a:cs typeface="B Nazanin" panose="00000400000000000000" pitchFamily="2" charset="-78"/>
              </a:rPr>
              <a:t>پایان ارائه</a:t>
            </a:r>
            <a:endParaRPr lang="en-US" sz="3600" dirty="0" smtClean="0">
              <a:cs typeface="B Nazanin" panose="00000400000000000000" pitchFamily="2" charset="-78"/>
            </a:endParaRPr>
          </a:p>
          <a:p>
            <a:pPr algn="ctr"/>
            <a:r>
              <a:rPr lang="fa-IR" sz="3600" dirty="0" smtClean="0">
                <a:cs typeface="B Nazanin" panose="00000400000000000000" pitchFamily="2" charset="-78"/>
              </a:rPr>
              <a:t>با تشکر فراوان از توجه شما</a:t>
            </a:r>
            <a:endParaRPr lang="fa-IR" sz="3600" dirty="0">
              <a:cs typeface="B Nazanin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636" y="2717074"/>
            <a:ext cx="4918478" cy="307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3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571" y="875157"/>
            <a:ext cx="10036112" cy="959358"/>
          </a:xfrm>
          <a:solidFill>
            <a:srgbClr val="C3D4DF"/>
          </a:solidFill>
        </p:spPr>
        <p:txBody>
          <a:bodyPr>
            <a:normAutofit fontScale="90000"/>
          </a:bodyPr>
          <a:lstStyle/>
          <a:p>
            <a:r>
              <a:rPr lang="fa-IR" sz="4400" dirty="0" smtClean="0">
                <a:cs typeface="B Nazanin" panose="00000400000000000000" pitchFamily="2" charset="-78"/>
              </a:rPr>
              <a:t>هدف</a:t>
            </a:r>
            <a:endParaRPr lang="fa-IR" sz="4400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571" y="2209800"/>
            <a:ext cx="10036111" cy="3530227"/>
          </a:xfrm>
          <a:solidFill>
            <a:schemeClr val="accent3">
              <a:lumMod val="20000"/>
              <a:lumOff val="80000"/>
            </a:schemeClr>
          </a:solidFill>
          <a:ln w="50800" cmpd="dbl">
            <a:noFill/>
          </a:ln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 smtClean="0">
                <a:cs typeface="B Nazanin" panose="00000400000000000000" pitchFamily="2" charset="-78"/>
              </a:rPr>
              <a:t>  آشنایی </a:t>
            </a:r>
            <a:r>
              <a:rPr lang="fa-IR" sz="2400" dirty="0">
                <a:cs typeface="B Nazanin" panose="00000400000000000000" pitchFamily="2" charset="-78"/>
              </a:rPr>
              <a:t>با متدولوژی چابک و </a:t>
            </a:r>
            <a:r>
              <a:rPr lang="fa-IR" sz="2400" dirty="0" smtClean="0">
                <a:cs typeface="B Nazanin" panose="00000400000000000000" pitchFamily="2" charset="-78"/>
              </a:rPr>
              <a:t>مقایسه‏ی آن با روش های سنتی مثل مدل آبشاری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 smtClean="0">
                <a:cs typeface="B Nazanin" panose="00000400000000000000" pitchFamily="2" charset="-78"/>
              </a:rPr>
              <a:t>  آشنایی با اسکرام به عنوان پرکاربرد ترین چارچوب چابک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 smtClean="0">
                <a:cs typeface="B Nazanin" panose="00000400000000000000" pitchFamily="2" charset="-78"/>
              </a:rPr>
              <a:t>  بررسی معیار های تعیین نتایج پروژه و همچنین بررسی آماری موفقیت پروژه های چابک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 smtClean="0">
                <a:cs typeface="B Nazanin" panose="00000400000000000000" pitchFamily="2" charset="-78"/>
              </a:rPr>
              <a:t>  توضیح کلی از تلفیق یادگیری ماشین با روش های چابک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 smtClean="0">
                <a:cs typeface="B Nazanin" panose="00000400000000000000" pitchFamily="2" charset="-78"/>
              </a:rPr>
              <a:t>  بررسی سه مدل از یادگیری ماشین 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 smtClean="0">
                <a:cs typeface="B Nazanin" panose="00000400000000000000" pitchFamily="2" charset="-78"/>
              </a:rPr>
              <a:t>  نهایتا معرفی بهترین مدل یادگیری ماشین برای دقیق ترین پیش بینی پذیرش اسکرام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endParaRPr lang="fa-IR" sz="2400" dirty="0" smtClean="0">
              <a:cs typeface="B Nazanin" panose="00000400000000000000" pitchFamily="2" charset="-78"/>
            </a:endParaRPr>
          </a:p>
          <a:p>
            <a:pPr marL="0" indent="0">
              <a:buNone/>
            </a:pPr>
            <a:endParaRPr lang="fa-IR" sz="2400" dirty="0" smtClean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41577" y="5956663"/>
            <a:ext cx="683105" cy="627017"/>
          </a:xfrm>
        </p:spPr>
        <p:txBody>
          <a:bodyPr/>
          <a:lstStyle/>
          <a:p>
            <a:r>
              <a:rPr lang="fa-IR" sz="1600" dirty="0" smtClean="0">
                <a:cs typeface="B Nazanin" panose="00000400000000000000" pitchFamily="2" charset="-78"/>
              </a:rPr>
              <a:t>2/17</a:t>
            </a:r>
            <a:endParaRPr lang="en-US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818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571" y="875157"/>
            <a:ext cx="10036112" cy="959358"/>
          </a:xfrm>
          <a:solidFill>
            <a:srgbClr val="C3D4DF"/>
          </a:solidFill>
        </p:spPr>
        <p:txBody>
          <a:bodyPr>
            <a:normAutofit fontScale="90000"/>
          </a:bodyPr>
          <a:lstStyle/>
          <a:p>
            <a:r>
              <a:rPr lang="fa-IR" sz="4400" dirty="0" smtClean="0">
                <a:cs typeface="B Nazanin" panose="00000400000000000000" pitchFamily="2" charset="-78"/>
              </a:rPr>
              <a:t>خلاصه</a:t>
            </a:r>
            <a:endParaRPr lang="fa-IR" sz="4400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571" y="2209800"/>
            <a:ext cx="10036111" cy="353022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 smtClean="0">
                <a:cs typeface="B Nazanin" panose="00000400000000000000" pitchFamily="2" charset="-78"/>
              </a:rPr>
              <a:t>  مقدمه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 smtClean="0">
                <a:cs typeface="B Nazanin" panose="00000400000000000000" pitchFamily="2" charset="-78"/>
              </a:rPr>
              <a:t>  متدولوژی چابک و مقایسه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cs typeface="B Nazanin" panose="00000400000000000000" pitchFamily="2" charset="-78"/>
              </a:rPr>
              <a:t> توضیح کلی اسکرام با بررسی چالش‏ها 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cs typeface="B Nazanin" panose="00000400000000000000" pitchFamily="2" charset="-78"/>
              </a:rPr>
              <a:t> توضیح یادگیری ماشین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cs typeface="B Nazanin" panose="00000400000000000000" pitchFamily="2" charset="-78"/>
              </a:rPr>
              <a:t> بررسی سه مدل یادگیری ماشین برای پیش‏بینی پذیرش اسکرام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cs typeface="B Nazanin" panose="00000400000000000000" pitchFamily="2" charset="-78"/>
              </a:rPr>
              <a:t> جمع‏بندی و نتیجه‏گیری و پیشنهادات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endParaRPr lang="fa-IR" sz="2400" dirty="0" smtClean="0">
              <a:cs typeface="B Nazanin" panose="00000400000000000000" pitchFamily="2" charset="-78"/>
            </a:endParaRPr>
          </a:p>
          <a:p>
            <a:pPr marL="0" indent="0">
              <a:buNone/>
            </a:pPr>
            <a:endParaRPr lang="fa-IR" sz="2400" dirty="0" smtClean="0">
              <a:cs typeface="B Nazanin" panose="00000400000000000000" pitchFamily="2" charset="-78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41577" y="5956663"/>
            <a:ext cx="683105" cy="627017"/>
          </a:xfrm>
        </p:spPr>
        <p:txBody>
          <a:bodyPr/>
          <a:lstStyle/>
          <a:p>
            <a:r>
              <a:rPr lang="fa-IR" sz="1600" dirty="0" smtClean="0">
                <a:cs typeface="B Nazanin" panose="00000400000000000000" pitchFamily="2" charset="-78"/>
              </a:rPr>
              <a:t>3/17</a:t>
            </a:r>
            <a:endParaRPr lang="en-US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4707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571" y="875157"/>
            <a:ext cx="10036112" cy="959358"/>
          </a:xfrm>
          <a:solidFill>
            <a:srgbClr val="C3D4DF"/>
          </a:solidFill>
        </p:spPr>
        <p:txBody>
          <a:bodyPr>
            <a:normAutofit fontScale="90000"/>
          </a:bodyPr>
          <a:lstStyle/>
          <a:p>
            <a:r>
              <a:rPr lang="fa-IR" sz="4400" dirty="0" smtClean="0">
                <a:cs typeface="B Nazanin" panose="00000400000000000000" pitchFamily="2" charset="-78"/>
              </a:rPr>
              <a:t>مقدمه</a:t>
            </a:r>
            <a:endParaRPr lang="fa-IR" sz="4400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571" y="2209800"/>
            <a:ext cx="10036111" cy="3530227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 smtClean="0">
                <a:cs typeface="B Nazanin" panose="00000400000000000000" pitchFamily="2" charset="-78"/>
              </a:rPr>
              <a:t>  محبوبیت گسترده‏ی چابک و اسکرام در مقابل مدل سنتی آبشاری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cs typeface="B Nazanin" panose="00000400000000000000" pitchFamily="2" charset="-78"/>
              </a:rPr>
              <a:t> مشکلات پذیرش اسکرام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cs typeface="B Nazanin" panose="00000400000000000000" pitchFamily="2" charset="-78"/>
              </a:rPr>
              <a:t>سه مدل پیش بینی برای پذیرش اسکرام :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fa-IR" sz="2400" dirty="0">
                <a:cs typeface="B Nazanin" panose="00000400000000000000" pitchFamily="2" charset="-78"/>
              </a:rPr>
              <a:t>	</a:t>
            </a:r>
            <a:r>
              <a:rPr lang="fa-IR" sz="2400" dirty="0" smtClean="0">
                <a:cs typeface="B Nazanin" panose="00000400000000000000" pitchFamily="2" charset="-78"/>
              </a:rPr>
              <a:t>1- مدل مجموعه کامل ویژگی ها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fa-IR" sz="2400" dirty="0">
                <a:cs typeface="B Nazanin" panose="00000400000000000000" pitchFamily="2" charset="-78"/>
              </a:rPr>
              <a:t>	</a:t>
            </a:r>
            <a:r>
              <a:rPr lang="fa-IR" sz="2400" dirty="0" smtClean="0">
                <a:cs typeface="B Nazanin" panose="00000400000000000000" pitchFamily="2" charset="-78"/>
              </a:rPr>
              <a:t>2- مدل لگاریتمی تبدیل شده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fa-IR" sz="2400" dirty="0">
                <a:cs typeface="B Nazanin" panose="00000400000000000000" pitchFamily="2" charset="-78"/>
              </a:rPr>
              <a:t>	</a:t>
            </a:r>
            <a:r>
              <a:rPr lang="fa-IR" sz="2400" dirty="0" smtClean="0">
                <a:cs typeface="B Nazanin" panose="00000400000000000000" pitchFamily="2" charset="-78"/>
              </a:rPr>
              <a:t>3- لگاریتمی تبدیل شده با ویژگی های حذف شده</a:t>
            </a:r>
          </a:p>
          <a:p>
            <a:pPr marL="0" indent="0">
              <a:buNone/>
            </a:pPr>
            <a:endParaRPr lang="fa-IR" sz="2400" dirty="0" smtClean="0">
              <a:cs typeface="B Nazanin" panose="00000400000000000000" pitchFamily="2" charset="-78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41577" y="5956663"/>
            <a:ext cx="683105" cy="627017"/>
          </a:xfrm>
        </p:spPr>
        <p:txBody>
          <a:bodyPr/>
          <a:lstStyle/>
          <a:p>
            <a:r>
              <a:rPr lang="fa-IR" sz="1600" dirty="0" smtClean="0">
                <a:cs typeface="B Nazanin" panose="00000400000000000000" pitchFamily="2" charset="-78"/>
              </a:rPr>
              <a:t>4/17</a:t>
            </a:r>
            <a:endParaRPr lang="en-US" sz="1600" dirty="0">
              <a:cs typeface="B Nazanin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914" y="2567763"/>
            <a:ext cx="2801166" cy="265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1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571" y="875157"/>
            <a:ext cx="10036112" cy="959358"/>
          </a:xfrm>
          <a:solidFill>
            <a:srgbClr val="C3D4DF"/>
          </a:solidFill>
        </p:spPr>
        <p:txBody>
          <a:bodyPr>
            <a:normAutofit fontScale="90000"/>
          </a:bodyPr>
          <a:lstStyle/>
          <a:p>
            <a:r>
              <a:rPr lang="fa-IR" sz="4400" dirty="0" smtClean="0">
                <a:cs typeface="B Nazanin" panose="00000400000000000000" pitchFamily="2" charset="-78"/>
              </a:rPr>
              <a:t> متدولوژی چابک </a:t>
            </a:r>
            <a:endParaRPr lang="fa-IR" sz="4400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5269" y="2169673"/>
            <a:ext cx="4349413" cy="599653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cs typeface="B Nazanin" panose="00000400000000000000" pitchFamily="2" charset="-78"/>
              </a:rPr>
              <a:t> مقایسه‏ی مدل آبشار با متدولوژی چابک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0" b="94203" l="0" r="90000">
                        <a14:foregroundMark x1="49574" y1="91594" x2="49787" y2="94203"/>
                        <a14:foregroundMark x1="59149" y1="79420" x2="59149" y2="79420"/>
                        <a14:foregroundMark x1="74255" y1="42319" x2="57447" y2="82319"/>
                        <a14:foregroundMark x1="46809" y1="14783" x2="22553" y2="51884"/>
                        <a14:foregroundMark x1="38936" y1="52174" x2="61277" y2="51304"/>
                        <a14:foregroundMark x1="31915" y1="77681" x2="31915" y2="77681"/>
                        <a14:foregroundMark x1="28298" y1="66377" x2="40213" y2="77681"/>
                        <a14:foregroundMark x1="62340" y1="19130" x2="77872" y2="55942"/>
                        <a14:foregroundMark x1="24043" y1="63188" x2="30851" y2="2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423" y="2692859"/>
            <a:ext cx="4802259" cy="34327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400" y1="4750" x2="24200" y2="4500"/>
                        <a14:foregroundMark x1="13000" y1="21500" x2="34800" y2="28000"/>
                        <a14:foregroundMark x1="21200" y1="39250" x2="43000" y2="43750"/>
                        <a14:foregroundMark x1="28200" y1="56250" x2="52400" y2="61000"/>
                        <a14:foregroundMark x1="36200" y1="72750" x2="36200" y2="72750"/>
                        <a14:foregroundMark x1="49200" y1="87000" x2="73600" y2="91250"/>
                        <a14:foregroundMark x1="35200" y1="16250" x2="35200" y2="16250"/>
                        <a14:foregroundMark x1="33800" y1="12500" x2="33800" y2="12500"/>
                        <a14:foregroundMark x1="42000" y1="34250" x2="42000" y2="34250"/>
                        <a14:foregroundMark x1="41400" y1="30500" x2="41400" y2="30500"/>
                        <a14:foregroundMark x1="50800" y1="48500" x2="50800" y2="48500"/>
                        <a14:foregroundMark x1="60000" y1="66750" x2="60000" y2="66750"/>
                        <a14:foregroundMark x1="69600" y1="82750" x2="69600" y2="82750"/>
                        <a14:foregroundMark x1="68200" y1="77250" x2="68200" y2="77250"/>
                        <a14:foregroundMark x1="57800" y1="62250" x2="57800" y2="62250"/>
                        <a14:foregroundMark x1="48800" y1="44250" x2="48800" y2="44250"/>
                        <a14:foregroundMark x1="65800" y1="76500" x2="65800" y2="76500"/>
                        <a14:foregroundMark x1="68800" y1="79750" x2="68800" y2="79750"/>
                        <a14:foregroundMark x1="31400" y1="10250" x2="31400" y2="10250"/>
                        <a14:foregroundMark x1="39400" y1="29250" x2="39400" y2="29250"/>
                        <a14:foregroundMark x1="57600" y1="29000" x2="89600" y2="29500"/>
                        <a14:foregroundMark x1="63800" y1="40250" x2="86200" y2="4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0" y="2169672"/>
            <a:ext cx="5060309" cy="4048247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41577" y="5956663"/>
            <a:ext cx="683105" cy="627017"/>
          </a:xfrm>
        </p:spPr>
        <p:txBody>
          <a:bodyPr/>
          <a:lstStyle/>
          <a:p>
            <a:r>
              <a:rPr lang="fa-IR" sz="1600" dirty="0" smtClean="0">
                <a:cs typeface="B Nazanin" panose="00000400000000000000" pitchFamily="2" charset="-78"/>
              </a:rPr>
              <a:t>5/17</a:t>
            </a:r>
            <a:endParaRPr lang="en-US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3287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41577" y="5956663"/>
            <a:ext cx="683105" cy="627017"/>
          </a:xfrm>
        </p:spPr>
        <p:txBody>
          <a:bodyPr/>
          <a:lstStyle/>
          <a:p>
            <a:r>
              <a:rPr lang="fa-IR" sz="1600" dirty="0">
                <a:cs typeface="B Nazanin" panose="00000400000000000000" pitchFamily="2" charset="-78"/>
              </a:rPr>
              <a:t>6</a:t>
            </a:r>
            <a:r>
              <a:rPr lang="fa-IR" sz="1600" dirty="0" smtClean="0">
                <a:cs typeface="B Nazanin" panose="00000400000000000000" pitchFamily="2" charset="-78"/>
              </a:rPr>
              <a:t>/17</a:t>
            </a:r>
            <a:endParaRPr lang="en-US" sz="1600" dirty="0">
              <a:cs typeface="B Nazanin" panose="00000400000000000000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619250"/>
            <a:ext cx="4762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319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571" y="875157"/>
            <a:ext cx="10036112" cy="959358"/>
          </a:xfrm>
          <a:solidFill>
            <a:srgbClr val="C3D4DF"/>
          </a:solidFill>
        </p:spPr>
        <p:txBody>
          <a:bodyPr>
            <a:norm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اسکرام</a:t>
            </a:r>
            <a:endParaRPr lang="fa-IR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8971" y="2209800"/>
            <a:ext cx="3025711" cy="353022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cs typeface="B Nazanin" panose="00000400000000000000" pitchFamily="2" charset="-78"/>
              </a:rPr>
              <a:t> ایده های کلی اسکرام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cs typeface="B Nazanin" panose="00000400000000000000" pitchFamily="2" charset="-78"/>
              </a:rPr>
              <a:t> تیم اسکرام : 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fa-IR" sz="2400" dirty="0">
                <a:cs typeface="B Nazanin" panose="00000400000000000000" pitchFamily="2" charset="-78"/>
              </a:rPr>
              <a:t>	</a:t>
            </a:r>
            <a:r>
              <a:rPr lang="fa-IR" sz="2400" dirty="0" smtClean="0">
                <a:cs typeface="B Nazanin" panose="00000400000000000000" pitchFamily="2" charset="-78"/>
              </a:rPr>
              <a:t>1- مالک محصول </a:t>
            </a:r>
          </a:p>
          <a:p>
            <a:pPr marL="0" indent="0">
              <a:buNone/>
            </a:pPr>
            <a:r>
              <a:rPr lang="fa-IR" sz="2400" dirty="0">
                <a:cs typeface="B Nazanin" panose="00000400000000000000" pitchFamily="2" charset="-78"/>
              </a:rPr>
              <a:t>	</a:t>
            </a:r>
            <a:r>
              <a:rPr lang="fa-IR" sz="2400" dirty="0" smtClean="0">
                <a:cs typeface="B Nazanin" panose="00000400000000000000" pitchFamily="2" charset="-78"/>
              </a:rPr>
              <a:t>2- توسعه دهندگان</a:t>
            </a:r>
          </a:p>
          <a:p>
            <a:pPr marL="0" indent="0">
              <a:buNone/>
            </a:pPr>
            <a:r>
              <a:rPr lang="fa-IR" sz="2400" dirty="0">
                <a:cs typeface="B Nazanin" panose="00000400000000000000" pitchFamily="2" charset="-78"/>
              </a:rPr>
              <a:t>	</a:t>
            </a:r>
            <a:r>
              <a:rPr lang="fa-IR" sz="2400" dirty="0" smtClean="0">
                <a:cs typeface="B Nazanin" panose="00000400000000000000" pitchFamily="2" charset="-78"/>
              </a:rPr>
              <a:t>3- استاد اسکرام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2" y="2286165"/>
            <a:ext cx="6953644" cy="3453861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41577" y="5956663"/>
            <a:ext cx="683105" cy="627017"/>
          </a:xfrm>
        </p:spPr>
        <p:txBody>
          <a:bodyPr/>
          <a:lstStyle/>
          <a:p>
            <a:r>
              <a:rPr lang="fa-IR" sz="1600" dirty="0">
                <a:cs typeface="B Nazanin" panose="00000400000000000000" pitchFamily="2" charset="-78"/>
              </a:rPr>
              <a:t>7</a:t>
            </a:r>
            <a:r>
              <a:rPr lang="fa-IR" sz="1600" dirty="0" smtClean="0">
                <a:cs typeface="B Nazanin" panose="00000400000000000000" pitchFamily="2" charset="-78"/>
              </a:rPr>
              <a:t>/17</a:t>
            </a:r>
            <a:endParaRPr lang="en-US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6183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91" y="1756954"/>
            <a:ext cx="3552009" cy="4329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1" y="1565366"/>
            <a:ext cx="7454538" cy="4391297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41577" y="5956663"/>
            <a:ext cx="683105" cy="627017"/>
          </a:xfrm>
        </p:spPr>
        <p:txBody>
          <a:bodyPr/>
          <a:lstStyle/>
          <a:p>
            <a:r>
              <a:rPr lang="fa-IR" sz="1600" dirty="0">
                <a:cs typeface="B Nazanin" panose="00000400000000000000" pitchFamily="2" charset="-78"/>
              </a:rPr>
              <a:t>8</a:t>
            </a:r>
            <a:r>
              <a:rPr lang="fa-IR" sz="1600" dirty="0" smtClean="0">
                <a:cs typeface="B Nazanin" panose="00000400000000000000" pitchFamily="2" charset="-78"/>
              </a:rPr>
              <a:t>/17</a:t>
            </a:r>
            <a:endParaRPr lang="en-US" sz="1600" dirty="0">
              <a:cs typeface="B Nazanin" panose="00000400000000000000" pitchFamily="2" charset="-78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88570" y="458670"/>
            <a:ext cx="10036112" cy="959358"/>
          </a:xfrm>
          <a:prstGeom prst="rect">
            <a:avLst/>
          </a:prstGeom>
          <a:solidFill>
            <a:srgbClr val="C3D4DF"/>
          </a:solidFill>
          <a:ln w="22225">
            <a:solidFill>
              <a:schemeClr val="tx1">
                <a:alpha val="99000"/>
              </a:schemeClr>
            </a:solidFill>
          </a:ln>
        </p:spPr>
        <p:txBody>
          <a:bodyPr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dirty="0" smtClean="0">
                <a:cs typeface="B Nazanin" panose="00000400000000000000" pitchFamily="2" charset="-78"/>
              </a:rPr>
              <a:t>اسکرام</a:t>
            </a:r>
          </a:p>
          <a:p>
            <a:r>
              <a:rPr lang="fa-IR" dirty="0" smtClean="0">
                <a:cs typeface="B Nazanin" panose="00000400000000000000" pitchFamily="2" charset="-78"/>
              </a:rPr>
              <a:t>مراحل انجام کار</a:t>
            </a: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7753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571" y="875157"/>
            <a:ext cx="10036112" cy="959358"/>
          </a:xfrm>
          <a:solidFill>
            <a:srgbClr val="C3D4DF"/>
          </a:solidFill>
        </p:spPr>
        <p:txBody>
          <a:bodyPr>
            <a:norm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پذیرش</a:t>
            </a:r>
            <a:endParaRPr lang="fa-IR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8903" y="2209800"/>
            <a:ext cx="10105779" cy="353022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cs typeface="B Nazanin" panose="00000400000000000000" pitchFamily="2" charset="-78"/>
              </a:rPr>
              <a:t> پذیرش :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fa-IR" sz="2400" dirty="0">
                <a:cs typeface="B Nazanin" panose="00000400000000000000" pitchFamily="2" charset="-78"/>
              </a:rPr>
              <a:t>	</a:t>
            </a:r>
            <a:r>
              <a:rPr lang="fa-IR" sz="2400" dirty="0" smtClean="0">
                <a:cs typeface="B Nazanin" panose="00000400000000000000" pitchFamily="2" charset="-78"/>
              </a:rPr>
              <a:t>1- اسکرامبان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fa-IR" sz="2400" dirty="0">
                <a:cs typeface="B Nazanin" panose="00000400000000000000" pitchFamily="2" charset="-78"/>
              </a:rPr>
              <a:t>	</a:t>
            </a:r>
            <a:r>
              <a:rPr lang="fa-IR" sz="2400" dirty="0" smtClean="0">
                <a:cs typeface="B Nazanin" panose="00000400000000000000" pitchFamily="2" charset="-78"/>
              </a:rPr>
              <a:t>2- اسکرام اسکرام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fa-IR" sz="2400" dirty="0">
                <a:cs typeface="B Nazanin" panose="00000400000000000000" pitchFamily="2" charset="-78"/>
              </a:rPr>
              <a:t>	</a:t>
            </a:r>
            <a:r>
              <a:rPr lang="fa-IR" sz="2400" dirty="0" smtClean="0">
                <a:cs typeface="B Nazanin" panose="00000400000000000000" pitchFamily="2" charset="-78"/>
              </a:rPr>
              <a:t>3- اسکرام در مقیاس بزرگ</a:t>
            </a:r>
          </a:p>
          <a:p>
            <a:pPr marL="0" indent="0">
              <a:buClr>
                <a:srgbClr val="C00000"/>
              </a:buClr>
              <a:buNone/>
            </a:pPr>
            <a:endParaRPr lang="fa-IR" sz="2400" dirty="0" smtClean="0">
              <a:cs typeface="B Nazanin" panose="00000400000000000000" pitchFamily="2" charset="-78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fa-IR" sz="2400" dirty="0"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cs typeface="B Nazanin" panose="00000400000000000000" pitchFamily="2" charset="-78"/>
              </a:rPr>
              <a:t> موفقیت پروژه های چابک و  معیار های گروه </a:t>
            </a:r>
            <a:r>
              <a:rPr lang="en-US" sz="2400" dirty="0" err="1" smtClean="0">
                <a:cs typeface="B Nazanin" panose="00000400000000000000" pitchFamily="2" charset="-78"/>
              </a:rPr>
              <a:t>standish</a:t>
            </a:r>
            <a:r>
              <a:rPr lang="fa-IR" sz="2400" dirty="0" smtClean="0">
                <a:cs typeface="B Nazanin" panose="00000400000000000000" pitchFamily="2" charset="-78"/>
              </a:rPr>
              <a:t> برای تعیین نتایج پروژه</a:t>
            </a:r>
          </a:p>
          <a:p>
            <a:pPr marL="0" indent="0">
              <a:buNone/>
            </a:pPr>
            <a:endParaRPr lang="fa-IR" sz="2400" dirty="0" smtClean="0">
              <a:cs typeface="B Nazanin" panose="00000400000000000000" pitchFamily="2" charset="-78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41577" y="5956663"/>
            <a:ext cx="683105" cy="627017"/>
          </a:xfrm>
        </p:spPr>
        <p:txBody>
          <a:bodyPr/>
          <a:lstStyle/>
          <a:p>
            <a:r>
              <a:rPr lang="fa-IR" sz="1600" dirty="0">
                <a:cs typeface="B Nazanin" panose="00000400000000000000" pitchFamily="2" charset="-78"/>
              </a:rPr>
              <a:t>9</a:t>
            </a:r>
            <a:r>
              <a:rPr lang="fa-IR" sz="1600" dirty="0" smtClean="0">
                <a:cs typeface="B Nazanin" panose="00000400000000000000" pitchFamily="2" charset="-78"/>
              </a:rPr>
              <a:t>/17</a:t>
            </a:r>
            <a:endParaRPr lang="en-US" sz="1600" dirty="0">
              <a:cs typeface="B Nazanin" panose="000004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908" y="1993164"/>
            <a:ext cx="2162018" cy="27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8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1194</TotalTime>
  <Words>842</Words>
  <Application>Microsoft Office PowerPoint</Application>
  <PresentationFormat>Widescreen</PresentationFormat>
  <Paragraphs>105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0 Aria</vt:lpstr>
      <vt:lpstr>Arial</vt:lpstr>
      <vt:lpstr>B Nazanin</vt:lpstr>
      <vt:lpstr>Calibri</vt:lpstr>
      <vt:lpstr>Gill Sans MT</vt:lpstr>
      <vt:lpstr>Wingdings</vt:lpstr>
      <vt:lpstr>Parcel</vt:lpstr>
      <vt:lpstr>PowerPoint Presentation</vt:lpstr>
      <vt:lpstr>هدف</vt:lpstr>
      <vt:lpstr>خلاصه</vt:lpstr>
      <vt:lpstr>مقدمه</vt:lpstr>
      <vt:lpstr> متدولوژی چابک </vt:lpstr>
      <vt:lpstr>PowerPoint Presentation</vt:lpstr>
      <vt:lpstr>اسکرام</vt:lpstr>
      <vt:lpstr>PowerPoint Presentation</vt:lpstr>
      <vt:lpstr>پذیرش</vt:lpstr>
      <vt:lpstr>یادگیری ماشین</vt:lpstr>
      <vt:lpstr>یادگیری ماشین با روش‏های چابک</vt:lpstr>
      <vt:lpstr>مدل‏ اول یادگیری ماشین</vt:lpstr>
      <vt:lpstr>مدل‏ دوم یادگیری ماشین</vt:lpstr>
      <vt:lpstr> مدل‏سوم یادگیری ماشین</vt:lpstr>
      <vt:lpstr>محاسبات مدل‏های یادگیری ماشین</vt:lpstr>
      <vt:lpstr>نتیجه گیری</vt:lpstr>
      <vt:lpstr>مراجع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setayesh sanavi</dc:creator>
  <cp:lastModifiedBy>setayesh sanavi</cp:lastModifiedBy>
  <cp:revision>71</cp:revision>
  <dcterms:created xsi:type="dcterms:W3CDTF">2021-05-18T17:44:54Z</dcterms:created>
  <dcterms:modified xsi:type="dcterms:W3CDTF">2021-07-11T18:15:45Z</dcterms:modified>
</cp:coreProperties>
</file>